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6"/>
  </p:notesMasterIdLst>
  <p:handoutMasterIdLst>
    <p:handoutMasterId r:id="rId17"/>
  </p:handoutMasterIdLst>
  <p:sldIdLst>
    <p:sldId id="415" r:id="rId2"/>
    <p:sldId id="416" r:id="rId3"/>
    <p:sldId id="417" r:id="rId4"/>
    <p:sldId id="418" r:id="rId5"/>
    <p:sldId id="419" r:id="rId6"/>
    <p:sldId id="421" r:id="rId7"/>
    <p:sldId id="422" r:id="rId8"/>
    <p:sldId id="423" r:id="rId9"/>
    <p:sldId id="424" r:id="rId10"/>
    <p:sldId id="425" r:id="rId11"/>
    <p:sldId id="426" r:id="rId12"/>
    <p:sldId id="427" r:id="rId13"/>
    <p:sldId id="428" r:id="rId14"/>
    <p:sldId id="420" r:id="rId15"/>
  </p:sldIdLst>
  <p:sldSz cx="9144000" cy="6858000" type="screen4x3"/>
  <p:notesSz cx="9144000" cy="6858000"/>
  <p:custDataLst>
    <p:tags r:id="rId18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2" autoAdjust="0"/>
  </p:normalViewPr>
  <p:slideViewPr>
    <p:cSldViewPr showGuides="1">
      <p:cViewPr>
        <p:scale>
          <a:sx n="77" d="100"/>
          <a:sy n="77" d="100"/>
        </p:scale>
        <p:origin x="-1176" y="-78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20.3.2018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20.3.2018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6632"/>
            <a:ext cx="8820472" cy="6624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89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77171"/>
            <a:ext cx="8820472" cy="5484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6924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9" y="188640"/>
            <a:ext cx="8560779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20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676455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60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6632"/>
            <a:ext cx="8640960" cy="6624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93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116632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rgbClr val="000000"/>
                </a:solidFill>
                <a:latin typeface="Myriad Pro"/>
              </a:rPr>
              <a:t>1960 yılında kısa adıyla IMCO diye anılan Uluslararası Deniz Danışma Kurulu, tehlike arz eden kimyasal maddelerin en önemlilerini, kısa adıyla IMDG-C (International </a:t>
            </a:r>
            <a:r>
              <a:rPr lang="tr-TR" sz="2400" dirty="0" err="1">
                <a:solidFill>
                  <a:srgbClr val="000000"/>
                </a:solidFill>
                <a:latin typeface="Myriad Pro"/>
              </a:rPr>
              <a:t>Maritime</a:t>
            </a:r>
            <a:r>
              <a:rPr lang="tr-TR" sz="2400" dirty="0">
                <a:solidFill>
                  <a:srgbClr val="000000"/>
                </a:solidFill>
                <a:latin typeface="Myriad Pro"/>
              </a:rPr>
              <a:t> Dangerous </a:t>
            </a:r>
            <a:r>
              <a:rPr lang="tr-TR" sz="2400" dirty="0" err="1">
                <a:solidFill>
                  <a:srgbClr val="000000"/>
                </a:solidFill>
                <a:latin typeface="Myriad Pro"/>
              </a:rPr>
              <a:t>Goods</a:t>
            </a:r>
            <a:r>
              <a:rPr lang="tr-TR" sz="2400" dirty="0">
                <a:solidFill>
                  <a:srgbClr val="000000"/>
                </a:solidFill>
                <a:latin typeface="Myriad Pro"/>
              </a:rPr>
              <a:t> - </a:t>
            </a:r>
            <a:r>
              <a:rPr lang="tr-TR" sz="2400" dirty="0" err="1">
                <a:solidFill>
                  <a:srgbClr val="000000"/>
                </a:solidFill>
                <a:latin typeface="Myriad Pro"/>
              </a:rPr>
              <a:t>Code</a:t>
            </a:r>
            <a:r>
              <a:rPr lang="tr-TR" sz="2400" dirty="0">
                <a:solidFill>
                  <a:srgbClr val="000000"/>
                </a:solidFill>
                <a:latin typeface="Myriad Pro"/>
              </a:rPr>
              <a:t>) “Uluslararası Deniz Danışma Kurulu Tehlikeli Yük Kodları” altında sınıflandırılarak bir araya getirilmiştir. </a:t>
            </a:r>
            <a:endParaRPr lang="tr-TR" sz="2400" dirty="0" smtClean="0">
              <a:solidFill>
                <a:srgbClr val="000000"/>
              </a:solidFill>
              <a:latin typeface="Myriad Pro"/>
            </a:endParaRPr>
          </a:p>
          <a:p>
            <a:endParaRPr lang="tr-TR" sz="2400" dirty="0">
              <a:solidFill>
                <a:srgbClr val="000000"/>
              </a:solidFill>
              <a:latin typeface="Myriad Pro"/>
            </a:endParaRPr>
          </a:p>
          <a:p>
            <a:r>
              <a:rPr lang="tr-TR" sz="2400" b="1" dirty="0"/>
              <a:t>SINIF 1: Patlayıcılar </a:t>
            </a:r>
            <a:endParaRPr lang="tr-TR" sz="2400" b="1" dirty="0" smtClean="0"/>
          </a:p>
          <a:p>
            <a:endParaRPr lang="tr-TR" sz="2400" b="1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5"/>
            <a:ext cx="1547664" cy="136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871192" y="3212976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1.1</a:t>
            </a:r>
            <a:r>
              <a:rPr lang="tr-TR" dirty="0"/>
              <a:t>: </a:t>
            </a:r>
            <a:r>
              <a:rPr lang="tr-TR" b="1" dirty="0"/>
              <a:t>Kitle Halinde ve Birden Patlayanlar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Kitlesel bir patlamaya neden olabilecek patlayıcıları içerir. Bir patlama anında neredeyse tüm yükleri etkiler.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39" y="4941168"/>
            <a:ext cx="1516553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979712" y="4950088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1.2: Parça Fırlatan Fakat Kitle Halinde Patlamayanlar</a:t>
            </a:r>
          </a:p>
          <a:p>
            <a:endParaRPr lang="tr-TR" dirty="0"/>
          </a:p>
          <a:p>
            <a:r>
              <a:rPr lang="tr-TR" dirty="0"/>
              <a:t>Parça fırlatama riski olan ama kitlesel bir patlamaya sebep olmayacak patlayıcıları içerir.</a:t>
            </a:r>
          </a:p>
        </p:txBody>
      </p:sp>
    </p:spTree>
    <p:extLst>
      <p:ext uri="{BB962C8B-B14F-4D97-AF65-F5344CB8AC3E}">
        <p14:creationId xmlns:p14="http://schemas.microsoft.com/office/powerpoint/2010/main" val="3841811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490"/>
            <a:ext cx="136815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716014" y="42490"/>
            <a:ext cx="74279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1.3</a:t>
            </a:r>
            <a:r>
              <a:rPr lang="tr-TR" dirty="0"/>
              <a:t>: </a:t>
            </a:r>
            <a:r>
              <a:rPr lang="tr-TR" b="1" dirty="0"/>
              <a:t>Alevli Patlayanlar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Yangın çıkarma tehlikesi olan ,patlama şiddeti hafif, az da olsa parça fırlatma tehlikesi mevcut, fakat kitle halinde patlamaya sebep olmayacak patlayıcıları içerir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26" y="1700808"/>
            <a:ext cx="136175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1835696" y="1719510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1.4</a:t>
            </a:r>
            <a:r>
              <a:rPr lang="tr-TR" dirty="0"/>
              <a:t>: </a:t>
            </a:r>
            <a:r>
              <a:rPr lang="tr-TR" b="1" dirty="0"/>
              <a:t>Düşük Zarar Veren Patlayıcılar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Hafif patlama riski olan, etkileri bulunduğu kabı aşmayacak ,dışarıda bir patlamaya veya yangına sebebiyet vermeyecek patlayıcıları içerir..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24" y="5085184"/>
            <a:ext cx="135535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392486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1742480" y="3312490"/>
            <a:ext cx="72940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1.5: Patlaması Zor Fakat Kitle Halinde Patlayabilenler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Kitle halinde patlayabilecek ama çok zor patlayan </a:t>
            </a:r>
            <a:r>
              <a:rPr lang="tr-TR" dirty="0" err="1"/>
              <a:t>hassaiyeti</a:t>
            </a:r>
            <a:r>
              <a:rPr lang="tr-TR" dirty="0"/>
              <a:t> çok düşük patlayıcıları içerir.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835695" y="5103674"/>
            <a:ext cx="7200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1.6</a:t>
            </a:r>
            <a:r>
              <a:rPr lang="tr-TR" dirty="0"/>
              <a:t>: </a:t>
            </a:r>
            <a:r>
              <a:rPr lang="tr-TR" b="1" dirty="0"/>
              <a:t>Patlaması Zor ve Kitle Halinde Patlama Tehlikesi Olmayanlar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Hem çok zor patlayabilecek</a:t>
            </a:r>
            <a:r>
              <a:rPr lang="tr-TR" dirty="0" smtClean="0"/>
              <a:t>, hassasiyeti </a:t>
            </a:r>
            <a:r>
              <a:rPr lang="tr-TR" dirty="0"/>
              <a:t>çok düşük olan ve aynı zamanda kitle halinde patlama tehlikesi olmayan patlayıcıları içerir.</a:t>
            </a:r>
          </a:p>
        </p:txBody>
      </p:sp>
    </p:spTree>
    <p:extLst>
      <p:ext uri="{BB962C8B-B14F-4D97-AF65-F5344CB8AC3E}">
        <p14:creationId xmlns:p14="http://schemas.microsoft.com/office/powerpoint/2010/main" val="313352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1560" y="21828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Sınıf 2 :Gazlar</a:t>
            </a:r>
            <a:endParaRPr lang="tr-TR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10653"/>
            <a:ext cx="158417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983947" y="710653"/>
            <a:ext cx="71642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454 kg (1001 </a:t>
            </a:r>
            <a:r>
              <a:rPr lang="tr-TR" dirty="0" err="1"/>
              <a:t>lbs</a:t>
            </a:r>
            <a:r>
              <a:rPr lang="tr-TR" dirty="0"/>
              <a:t>) olan ve at 20°C (68°F) altında gaz halinde bulunan maddelerdir. Bu maddelerin basınçları 101.3 </a:t>
            </a:r>
            <a:r>
              <a:rPr lang="tr-TR" dirty="0" err="1"/>
              <a:t>kPa</a:t>
            </a:r>
            <a:r>
              <a:rPr lang="tr-TR" dirty="0"/>
              <a:t> (14.7 </a:t>
            </a:r>
            <a:r>
              <a:rPr lang="tr-TR" dirty="0" err="1"/>
              <a:t>psi</a:t>
            </a:r>
            <a:r>
              <a:rPr lang="tr-TR" dirty="0"/>
              <a:t>) </a:t>
            </a:r>
            <a:r>
              <a:rPr lang="tr-TR" dirty="0" err="1"/>
              <a:t>dir</a:t>
            </a:r>
            <a:r>
              <a:rPr lang="tr-TR" dirty="0"/>
              <a:t> ve bu basınç altında kaynama noktaları 20°C (68°F) veya altıdır. 101.3 </a:t>
            </a:r>
            <a:r>
              <a:rPr lang="tr-TR" dirty="0" err="1"/>
              <a:t>kPa</a:t>
            </a:r>
            <a:r>
              <a:rPr lang="tr-TR" dirty="0"/>
              <a:t> (14.7 </a:t>
            </a:r>
            <a:r>
              <a:rPr lang="tr-TR" dirty="0" err="1"/>
              <a:t>psi</a:t>
            </a:r>
            <a:r>
              <a:rPr lang="tr-TR" dirty="0"/>
              <a:t>) basınçta ve hava karışımları %13 altında parlayıcıdırlar. Veya alt limit gözetilmeksizin en az % 12 hava karışımında ve 101.3 </a:t>
            </a:r>
            <a:r>
              <a:rPr lang="tr-TR" dirty="0" err="1"/>
              <a:t>kPa</a:t>
            </a:r>
            <a:r>
              <a:rPr lang="tr-TR" dirty="0"/>
              <a:t> (14.7 </a:t>
            </a:r>
            <a:r>
              <a:rPr lang="tr-TR" dirty="0" err="1"/>
              <a:t>psi</a:t>
            </a:r>
            <a:r>
              <a:rPr lang="tr-TR" dirty="0"/>
              <a:t>) basınçta yanıcıdırlar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979712" y="341321"/>
            <a:ext cx="227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Sınıf 2.1</a:t>
            </a:r>
            <a:r>
              <a:rPr lang="tr-TR" dirty="0"/>
              <a:t>: </a:t>
            </a:r>
            <a:r>
              <a:rPr lang="tr-TR" b="1" dirty="0"/>
              <a:t>Yanıcı Gazlar</a:t>
            </a:r>
            <a:endParaRPr lang="tr-TR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54" y="2583811"/>
            <a:ext cx="1872208" cy="1844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ikdörtgen 10"/>
          <p:cNvSpPr/>
          <p:nvPr/>
        </p:nvSpPr>
        <p:spPr>
          <a:xfrm>
            <a:off x="2167694" y="2490350"/>
            <a:ext cx="68407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2.2</a:t>
            </a:r>
            <a:r>
              <a:rPr lang="tr-TR" dirty="0"/>
              <a:t>: </a:t>
            </a:r>
            <a:r>
              <a:rPr lang="tr-TR" b="1" dirty="0"/>
              <a:t>Yanıcı ve Zehirli Olmayan Gazlar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Bu sınıfta basınçlı gazlar, </a:t>
            </a:r>
            <a:r>
              <a:rPr lang="tr-TR" dirty="0" err="1"/>
              <a:t>sıvılaştırlmış</a:t>
            </a:r>
            <a:r>
              <a:rPr lang="tr-TR" dirty="0"/>
              <a:t> gazlar, basınçlı </a:t>
            </a:r>
            <a:r>
              <a:rPr lang="tr-TR" dirty="0" err="1"/>
              <a:t>kryojenik</a:t>
            </a:r>
            <a:r>
              <a:rPr lang="tr-TR" dirty="0"/>
              <a:t> gazlar, bir çözelti </a:t>
            </a:r>
            <a:r>
              <a:rPr lang="tr-TR" dirty="0" err="1"/>
              <a:t>inide</a:t>
            </a:r>
            <a:r>
              <a:rPr lang="tr-TR" dirty="0"/>
              <a:t> bulunan </a:t>
            </a:r>
            <a:r>
              <a:rPr lang="tr-TR" dirty="0" err="1"/>
              <a:t>sıkıştırlmış</a:t>
            </a:r>
            <a:r>
              <a:rPr lang="tr-TR" dirty="0"/>
              <a:t> gazlar ve okside edici gazlar bulunmaktadır. Yanıcı ve zehirli olmayan gazlar 20°C (68°F) sıcaklıkta 280 </a:t>
            </a:r>
            <a:r>
              <a:rPr lang="tr-TR" dirty="0" err="1"/>
              <a:t>kPa</a:t>
            </a:r>
            <a:r>
              <a:rPr lang="tr-TR" dirty="0"/>
              <a:t> (40.6 </a:t>
            </a:r>
            <a:r>
              <a:rPr lang="tr-TR" dirty="0" err="1"/>
              <a:t>psia</a:t>
            </a:r>
            <a:r>
              <a:rPr lang="tr-TR" dirty="0"/>
              <a:t>) basınç muhteviyatı olan 2.1 ve 2.3 sınıfına dahil olmayan gazlardır</a:t>
            </a: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7" y="4804702"/>
            <a:ext cx="183163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Dikdörtgen 12"/>
          <p:cNvSpPr/>
          <p:nvPr/>
        </p:nvSpPr>
        <p:spPr>
          <a:xfrm>
            <a:off x="2158403" y="4653136"/>
            <a:ext cx="67967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2.3</a:t>
            </a:r>
            <a:r>
              <a:rPr lang="tr-TR" dirty="0"/>
              <a:t>: </a:t>
            </a:r>
            <a:r>
              <a:rPr lang="tr-TR" b="1" dirty="0"/>
              <a:t>Zehirli Gazlar</a:t>
            </a: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İnsan </a:t>
            </a:r>
            <a:r>
              <a:rPr lang="tr-TR" dirty="0"/>
              <a:t>sağlığına zararlı olduğu bilinen ve taşıma sırasında sağlık tehlikesi </a:t>
            </a:r>
            <a:r>
              <a:rPr lang="tr-TR" dirty="0" smtClean="0"/>
              <a:t>yaratan ,Zehirli </a:t>
            </a:r>
            <a:r>
              <a:rPr lang="tr-TR" dirty="0"/>
              <a:t>gazlar 20°C ve altı sıcaklıkta, 101.3 </a:t>
            </a:r>
            <a:r>
              <a:rPr lang="tr-TR" dirty="0" err="1"/>
              <a:t>kPa</a:t>
            </a:r>
            <a:r>
              <a:rPr lang="tr-TR" dirty="0"/>
              <a:t> basınçta bulunan (bu basınç altında kaynama noktaları 20°C veya altı olan) İnsan sağlığına zararları kesin olarak kanıtlanmış olmasa da, hayvanlar üzerinde yapılan testlerde LC50 değeri 5000 ml/m3 üzerinde olan maddelerdir</a:t>
            </a:r>
          </a:p>
        </p:txBody>
      </p:sp>
    </p:spTree>
    <p:extLst>
      <p:ext uri="{BB962C8B-B14F-4D97-AF65-F5344CB8AC3E}">
        <p14:creationId xmlns:p14="http://schemas.microsoft.com/office/powerpoint/2010/main" val="2431674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27584" y="19220"/>
            <a:ext cx="2705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Sınıf 3 :Yanıcı Sıvılar</a:t>
            </a:r>
            <a:endParaRPr lang="tr-TR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2726"/>
            <a:ext cx="1512168" cy="156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979712" y="476932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Yanıcı sıvılar parlama derecesi 60.5°C (141°F) den fazla olmayan, yada sıvı halde olup taşıma için ısıtılmış halde bulundurulan ve parlama derecesi 37.8°C (100°F) ve üzeri olan maddelerdir.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838247" y="2276872"/>
            <a:ext cx="2760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Sınıf 4 :Yanıcı Katılar</a:t>
            </a:r>
            <a:endParaRPr lang="tr-TR" sz="24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25" y="2924944"/>
            <a:ext cx="1687068" cy="168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2154612" y="2738537"/>
            <a:ext cx="688188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4.1</a:t>
            </a:r>
            <a:r>
              <a:rPr lang="tr-TR" dirty="0"/>
              <a:t>: </a:t>
            </a:r>
            <a:r>
              <a:rPr lang="tr-TR" b="1" dirty="0"/>
              <a:t>Yanıcı Katılar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Olduğu haliyle yanıcı olan katılar. Bu maddeler sürtünme yoluyla ateş alabilirler ve yanma hızları saniyede 2.2 mm (0.087 </a:t>
            </a:r>
            <a:r>
              <a:rPr lang="tr-TR" dirty="0" err="1"/>
              <a:t>inch</a:t>
            </a:r>
            <a:r>
              <a:rPr lang="tr-TR" dirty="0"/>
              <a:t>)den </a:t>
            </a:r>
            <a:r>
              <a:rPr lang="tr-TR" dirty="0" err="1"/>
              <a:t>hada</a:t>
            </a:r>
            <a:r>
              <a:rPr lang="tr-TR" dirty="0"/>
              <a:t> fazladır. Tutuşabilen ve tamamı 10 dakika veya altı bir zamanda tepkimeye giren metal tozları da bu sınıfa dahildir.</a:t>
            </a:r>
            <a:br>
              <a:rPr lang="tr-TR" dirty="0"/>
            </a:br>
            <a:r>
              <a:rPr lang="tr-TR" dirty="0"/>
              <a:t>Termal olarak dengesiz olan, hava katılımı olmadan güçlü ekzotermik tepkimeye giren ve kendinden tutuşabilen maddeler de bu kategoridedirler.</a:t>
            </a:r>
            <a:br>
              <a:rPr lang="tr-TR" dirty="0"/>
            </a:br>
            <a:r>
              <a:rPr lang="tr-TR" dirty="0"/>
              <a:t>Sınıf 1’e dahil olan fakat etkinliği alınmış patlayıcılar veya üretici tarafından özellikle bu sınıfa dahil edilmiş maddelerdir</a:t>
            </a:r>
          </a:p>
        </p:txBody>
      </p:sp>
    </p:spTree>
    <p:extLst>
      <p:ext uri="{BB962C8B-B14F-4D97-AF65-F5344CB8AC3E}">
        <p14:creationId xmlns:p14="http://schemas.microsoft.com/office/powerpoint/2010/main" val="3785804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4822"/>
            <a:ext cx="1656184" cy="177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2073484" y="144822"/>
            <a:ext cx="68910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4.2</a:t>
            </a:r>
            <a:r>
              <a:rPr lang="tr-TR" dirty="0"/>
              <a:t>: </a:t>
            </a:r>
            <a:r>
              <a:rPr lang="tr-TR" b="1" dirty="0"/>
              <a:t>Kendiliğinden Yanabilen Katılar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Kendiliğinden alev alan maddeler </a:t>
            </a:r>
            <a:r>
              <a:rPr lang="tr-TR" dirty="0" err="1"/>
              <a:t>piroforik</a:t>
            </a:r>
            <a:r>
              <a:rPr lang="tr-TR" dirty="0"/>
              <a:t> meddelerdir. Bunlar, hava ile temasın beşinci dakikasında ateş alan yada hava ile temas ettiklerinde ek bir enerji kaynağına ihtiyaç duymadan ısınan maddelerdir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1677948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2286000" y="2276872"/>
            <a:ext cx="6858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4.3</a:t>
            </a:r>
            <a:r>
              <a:rPr lang="tr-TR" dirty="0"/>
              <a:t>: </a:t>
            </a:r>
            <a:r>
              <a:rPr lang="tr-TR" b="1" dirty="0"/>
              <a:t>Suyla Temas Ettiğinde Tehlike Arz Edenler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Bu maddeler suyla temas halinde yanıcı yada zehirli maddeler çıkaran maddelerdir. Tehlike ölçüsü 1 kg madde için saatte 1 Litreden fazla gaz çıkarmaktır.</a:t>
            </a:r>
          </a:p>
        </p:txBody>
      </p:sp>
    </p:spTree>
    <p:extLst>
      <p:ext uri="{BB962C8B-B14F-4D97-AF65-F5344CB8AC3E}">
        <p14:creationId xmlns:p14="http://schemas.microsoft.com/office/powerpoint/2010/main" val="1584507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67544" y="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Sınıf 5 : Oksitleyici Maddeler ve Organik Peroksitler</a:t>
            </a:r>
            <a:endParaRPr lang="tr-TR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194421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2411760" y="980728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/>
              <a:t>ınıf</a:t>
            </a:r>
            <a:r>
              <a:rPr lang="tr-TR" b="1" dirty="0"/>
              <a:t> 5.1</a:t>
            </a:r>
            <a:r>
              <a:rPr lang="tr-TR" dirty="0"/>
              <a:t>: </a:t>
            </a:r>
            <a:r>
              <a:rPr lang="tr-TR" b="1" dirty="0"/>
              <a:t>Oksitleyici Ajanlar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Bu tür maddele oksijen salgılayarak diğer maddelerin yanmasını sağlayan veya çabuklaştıran maddelerdir.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36" y="3068960"/>
            <a:ext cx="192460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2296662" y="3068960"/>
            <a:ext cx="66678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5.2</a:t>
            </a:r>
            <a:r>
              <a:rPr lang="tr-TR" dirty="0"/>
              <a:t>: </a:t>
            </a:r>
            <a:r>
              <a:rPr lang="tr-TR" b="1" dirty="0"/>
              <a:t>Organik Peroksitler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Organik </a:t>
            </a:r>
            <a:r>
              <a:rPr lang="tr-TR" dirty="0" err="1"/>
              <a:t>peroksıtler</a:t>
            </a:r>
            <a:r>
              <a:rPr lang="tr-TR" dirty="0"/>
              <a:t> (Sınıf 5.2) O-O </a:t>
            </a:r>
            <a:r>
              <a:rPr lang="tr-TR" dirty="0" err="1"/>
              <a:t>halınde</a:t>
            </a:r>
            <a:r>
              <a:rPr lang="tr-TR" dirty="0"/>
              <a:t> </a:t>
            </a:r>
            <a:r>
              <a:rPr lang="tr-TR" dirty="0" err="1"/>
              <a:t>oksıjen</a:t>
            </a:r>
            <a:r>
              <a:rPr lang="tr-TR" dirty="0"/>
              <a:t> bulunduran </a:t>
            </a:r>
            <a:r>
              <a:rPr lang="tr-TR" dirty="0" err="1"/>
              <a:t>madelerdir</a:t>
            </a:r>
            <a:r>
              <a:rPr lang="tr-TR" dirty="0"/>
              <a:t>. Bunlar hidrojen peroksidin bir türevi olarak düşünülebilirler, sudaki bir yada daha fazla hidrojen atomunun organik radikallerle yer </a:t>
            </a:r>
            <a:r>
              <a:rPr lang="tr-TR" dirty="0" err="1"/>
              <a:t>degiştirmesi</a:t>
            </a:r>
            <a:r>
              <a:rPr lang="tr-TR" dirty="0"/>
              <a:t> yoluyla üretilirler.</a:t>
            </a:r>
          </a:p>
        </p:txBody>
      </p:sp>
    </p:spTree>
    <p:extLst>
      <p:ext uri="{BB962C8B-B14F-4D97-AF65-F5344CB8AC3E}">
        <p14:creationId xmlns:p14="http://schemas.microsoft.com/office/powerpoint/2010/main" val="1769724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116632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Sınıf 6:Toksik ve Mikrop Bulaştırıcı Maddeler</a:t>
            </a:r>
            <a:endParaRPr lang="tr-TR" sz="2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208823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2483768" y="836712"/>
            <a:ext cx="66602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6.1: </a:t>
            </a:r>
            <a:r>
              <a:rPr lang="tr-TR" b="1" dirty="0" err="1"/>
              <a:t>Toksik</a:t>
            </a:r>
            <a:r>
              <a:rPr lang="tr-TR" b="1" dirty="0"/>
              <a:t> (Zehirli) Maddeler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Taşıma sırasında insanlara zarar verebileceği bilinen maddeler </a:t>
            </a:r>
            <a:r>
              <a:rPr lang="tr-TR" dirty="0" err="1"/>
              <a:t>toksik</a:t>
            </a:r>
            <a:r>
              <a:rPr lang="tr-TR" dirty="0"/>
              <a:t> maddeler olarak </a:t>
            </a:r>
            <a:r>
              <a:rPr lang="tr-TR" dirty="0" err="1"/>
              <a:t>sınıflarndırlırlar</a:t>
            </a:r>
            <a:r>
              <a:rPr lang="tr-TR" dirty="0"/>
              <a:t>. </a:t>
            </a:r>
            <a:r>
              <a:rPr lang="tr-TR" dirty="0" err="1"/>
              <a:t>Ayrica</a:t>
            </a:r>
            <a:r>
              <a:rPr lang="tr-TR" dirty="0"/>
              <a:t> hayvanlar üzerinde yapılan </a:t>
            </a:r>
            <a:r>
              <a:rPr lang="tr-TR" dirty="0" err="1"/>
              <a:t>teslerde</a:t>
            </a:r>
            <a:r>
              <a:rPr lang="tr-TR" dirty="0"/>
              <a:t> de zehirli olduğu belirlenen maddeler insanlar için de </a:t>
            </a:r>
            <a:r>
              <a:rPr lang="tr-TR" dirty="0" err="1"/>
              <a:t>tehliklei</a:t>
            </a:r>
            <a:r>
              <a:rPr lang="tr-TR" dirty="0"/>
              <a:t> sayılıp bu kategoriye dahil edilirler.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208823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2353802" y="3140968"/>
            <a:ext cx="65386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Sınıf 6.2</a:t>
            </a:r>
            <a:r>
              <a:rPr lang="tr-TR" dirty="0"/>
              <a:t>: </a:t>
            </a:r>
            <a:r>
              <a:rPr lang="tr-TR" b="1" dirty="0"/>
              <a:t>Mikrop Bulaştırıcı Maddeler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Bulaşıcı hastalık muhteviyatlı maddeler bir patojen taşıdığı bilinen yada şüphelenilen </a:t>
            </a:r>
            <a:r>
              <a:rPr lang="tr-TR" dirty="0" err="1"/>
              <a:t>maddelerdir.Patojenler</a:t>
            </a:r>
            <a:r>
              <a:rPr lang="tr-TR" dirty="0"/>
              <a:t> hayvan yada </a:t>
            </a:r>
            <a:r>
              <a:rPr lang="tr-TR" dirty="0" err="1"/>
              <a:t>insalarda</a:t>
            </a:r>
            <a:r>
              <a:rPr lang="tr-TR" dirty="0"/>
              <a:t> hastalığa yol açan mikro organizmalar (bakteri, virüsler, mantarlar vs.) yada diğer etkenlerdir.</a:t>
            </a:r>
          </a:p>
        </p:txBody>
      </p:sp>
    </p:spTree>
    <p:extLst>
      <p:ext uri="{BB962C8B-B14F-4D97-AF65-F5344CB8AC3E}">
        <p14:creationId xmlns:p14="http://schemas.microsoft.com/office/powerpoint/2010/main" val="2082077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00847" y="17778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Sınıf 7: Radyoaktif Maddeler</a:t>
            </a:r>
            <a:endParaRPr lang="tr-TR" sz="24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01" y="404664"/>
            <a:ext cx="1584176" cy="139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967414" y="404664"/>
            <a:ext cx="6984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Radyoaktif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 </a:t>
            </a:r>
            <a:br>
              <a:rPr lang="tr-TR" dirty="0"/>
            </a:br>
            <a:r>
              <a:rPr lang="tr-TR" dirty="0"/>
              <a:t>Sarı RADYOAKTİF III (LSA-III) etiketini taşıyan maddeler. Bazı </a:t>
            </a:r>
            <a:r>
              <a:rPr lang="tr-TR" dirty="0" err="1"/>
              <a:t>rodyoaktif</a:t>
            </a:r>
            <a:r>
              <a:rPr lang="tr-TR" dirty="0"/>
              <a:t> maddelerde bu etiket kullanılmasa da radyoaktiviteyi gösterir afiş bulundurmaları gerekir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42572" y="1813599"/>
            <a:ext cx="51572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Sınıf 8: Aşındırıcı (</a:t>
            </a:r>
            <a:r>
              <a:rPr lang="tr-TR" sz="2400" b="1" dirty="0" err="1"/>
              <a:t>Korozif</a:t>
            </a:r>
            <a:r>
              <a:rPr lang="tr-TR" sz="2400" b="1" dirty="0"/>
              <a:t>) Maddeler</a:t>
            </a:r>
            <a:endParaRPr lang="tr-TR" sz="240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1656184" cy="1517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1984693" y="2207205"/>
            <a:ext cx="69502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/>
              <a:t>Korozif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Belirli bir süre temas halinde insan derisi üzerinde aşındırıcı, kalınlık azaltıcı etkisi olan maddelerdir. Çelik ve alüminyum </a:t>
            </a:r>
            <a:r>
              <a:rPr lang="tr-TR" dirty="0" err="1"/>
              <a:t>üzeriden</a:t>
            </a:r>
            <a:r>
              <a:rPr lang="tr-TR" dirty="0"/>
              <a:t> aşındırıcı etkisi olan maddeler de bu sınıfa girerler.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42572" y="3744184"/>
            <a:ext cx="6885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Sınıf 9: Diğer Tehlikeli Maddeler</a:t>
            </a:r>
            <a:endParaRPr lang="tr-TR" sz="2400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03" y="4182294"/>
            <a:ext cx="1690742" cy="1830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ikdörtgen 9"/>
          <p:cNvSpPr/>
          <p:nvPr/>
        </p:nvSpPr>
        <p:spPr>
          <a:xfrm>
            <a:off x="2087973" y="4182294"/>
            <a:ext cx="70202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Diğer Tehlikeli Maddeler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 </a:t>
            </a:r>
            <a:r>
              <a:rPr lang="tr-TR" dirty="0" smtClean="0"/>
              <a:t>Taşıma </a:t>
            </a:r>
            <a:r>
              <a:rPr lang="tr-TR" dirty="0"/>
              <a:t>sırasında tehlike </a:t>
            </a:r>
            <a:r>
              <a:rPr lang="tr-TR" dirty="0" err="1"/>
              <a:t>arzeden</a:t>
            </a:r>
            <a:r>
              <a:rPr lang="tr-TR" dirty="0"/>
              <a:t> ama tanımlı sınıflardan herhangi birine uymayan maddeler bu sınıfa girer. Bu sınıfta </a:t>
            </a:r>
            <a:r>
              <a:rPr lang="tr-TR" dirty="0" err="1"/>
              <a:t>aiağıdaki</a:t>
            </a:r>
            <a:r>
              <a:rPr lang="tr-TR" dirty="0"/>
              <a:t> maddeler yer alır:</a:t>
            </a:r>
            <a:br>
              <a:rPr lang="tr-TR" dirty="0"/>
            </a:br>
            <a:endParaRPr lang="tr-TR" dirty="0" smtClean="0"/>
          </a:p>
          <a:p>
            <a:r>
              <a:rPr lang="tr-TR" dirty="0"/>
              <a:t> </a:t>
            </a:r>
            <a:r>
              <a:rPr lang="tr-TR" dirty="0" err="1" smtClean="0"/>
              <a:t>Anestezik</a:t>
            </a:r>
            <a:r>
              <a:rPr lang="tr-TR" dirty="0" smtClean="0"/>
              <a:t> </a:t>
            </a:r>
            <a:r>
              <a:rPr lang="tr-TR" dirty="0"/>
              <a:t>yada diğer tür zararlı maddeler. Bunlar uçuş ekibi yada gemi personelinde görevlerini yerine getirmelerini engelleyecek derecede rahatsızlık yaratabilecek maddeler.</a:t>
            </a:r>
            <a:br>
              <a:rPr lang="tr-TR" dirty="0"/>
            </a:br>
            <a:r>
              <a:rPr lang="tr-TR" dirty="0"/>
              <a:t> </a:t>
            </a:r>
            <a:r>
              <a:rPr lang="tr-TR" dirty="0" smtClean="0"/>
              <a:t>Sıcaklık </a:t>
            </a:r>
            <a:r>
              <a:rPr lang="tr-TR" dirty="0"/>
              <a:t>derecesi arttırılmış maddeler, zararlı maddeler, </a:t>
            </a:r>
            <a:r>
              <a:rPr lang="tr-TR" dirty="0" err="1"/>
              <a:t>insane</a:t>
            </a:r>
            <a:r>
              <a:rPr lang="tr-TR" dirty="0"/>
              <a:t> sağlığına zararlı artıklar veya denizi kirletme riski olan maddeler.</a:t>
            </a:r>
          </a:p>
        </p:txBody>
      </p:sp>
    </p:spTree>
    <p:extLst>
      <p:ext uri="{BB962C8B-B14F-4D97-AF65-F5344CB8AC3E}">
        <p14:creationId xmlns:p14="http://schemas.microsoft.com/office/powerpoint/2010/main" val="3472560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6328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9012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2540</TotalTime>
  <Words>335</Words>
  <Application>Microsoft Office PowerPoint</Application>
  <PresentationFormat>Ekran Gösterisi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MyPc</cp:lastModifiedBy>
  <cp:revision>276</cp:revision>
  <dcterms:created xsi:type="dcterms:W3CDTF">2013-07-18T08:50:31Z</dcterms:created>
  <dcterms:modified xsi:type="dcterms:W3CDTF">2018-03-19T23:49:07Z</dcterms:modified>
</cp:coreProperties>
</file>